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56" r:id="rId3"/>
    <p:sldId id="257" r:id="rId4"/>
    <p:sldId id="258" r:id="rId5"/>
    <p:sldId id="259" r:id="rId6"/>
    <p:sldId id="260" r:id="rId7"/>
    <p:sldId id="263" r:id="rId8"/>
    <p:sldId id="262" r:id="rId9"/>
    <p:sldId id="26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27.08.2012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hyperlink" Target="&#1055;&#1088;&#1080;&#1083;&#1086;&#1078;&#1077;&#1085;&#1080;&#1077;1/index.htm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76964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Ладанова И.В., МКОУ «Верх-Жилинская ООШ»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rmAutofit/>
          </a:bodyPr>
          <a:lstStyle/>
          <a:p>
            <a:r>
              <a:rPr lang="ru-RU" b="1" dirty="0"/>
              <a:t>Управление познавательной деятельностью учащихся на уроке физики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55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План урока</a:t>
            </a:r>
            <a:endParaRPr lang="ru-RU" sz="2800" dirty="0">
              <a:solidFill>
                <a:srgbClr val="FF0000"/>
              </a:solidFill>
            </a:endParaRPr>
          </a:p>
          <a:p>
            <a:pPr lvl="0"/>
            <a:r>
              <a:rPr lang="ru-RU" sz="2400" dirty="0"/>
              <a:t>Оргмомент</a:t>
            </a:r>
          </a:p>
          <a:p>
            <a:pPr lvl="0"/>
            <a:r>
              <a:rPr lang="ru-RU" sz="2400" dirty="0"/>
              <a:t>Актуализация опорных знаний</a:t>
            </a:r>
          </a:p>
          <a:p>
            <a:pPr lvl="0"/>
            <a:r>
              <a:rPr lang="ru-RU" sz="2400" dirty="0"/>
              <a:t>Исследовательская деятельность.</a:t>
            </a:r>
          </a:p>
          <a:p>
            <a:pPr lvl="0"/>
            <a:r>
              <a:rPr lang="ru-RU" sz="2400" dirty="0"/>
              <a:t>Закрепление.</a:t>
            </a:r>
          </a:p>
          <a:p>
            <a:pPr lvl="0"/>
            <a:r>
              <a:rPr lang="ru-RU" sz="2400" dirty="0"/>
              <a:t>Итог урока.</a:t>
            </a:r>
          </a:p>
          <a:p>
            <a:pPr lvl="0"/>
            <a:r>
              <a:rPr lang="ru-RU" sz="2400" dirty="0"/>
              <a:t>Домашнее задание</a:t>
            </a:r>
            <a:r>
              <a:rPr lang="ru-RU" sz="2400" dirty="0" smtClean="0"/>
              <a:t>.</a:t>
            </a:r>
            <a:r>
              <a:rPr lang="ru-RU" sz="2400" b="1" dirty="0"/>
              <a:t> 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899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I.  Организационный момент.</a:t>
            </a:r>
          </a:p>
          <a:p>
            <a:pPr marL="0" indent="0">
              <a:buNone/>
            </a:pPr>
            <a:r>
              <a:rPr lang="ru-RU" sz="2400" b="1" dirty="0"/>
              <a:t>Дидактическая задача:</a:t>
            </a:r>
            <a:r>
              <a:rPr lang="ru-RU" sz="2400" dirty="0"/>
              <a:t> подготовить учащихся к работе на уроке.</a:t>
            </a:r>
          </a:p>
          <a:p>
            <a:pPr marL="0" indent="0">
              <a:buNone/>
            </a:pPr>
            <a:r>
              <a:rPr lang="ru-RU" sz="2400" i="1" dirty="0"/>
              <a:t>На столы учащихся заранее разложены листы самооценки  и алгоритм хода эксперимента. </a:t>
            </a:r>
            <a:endParaRPr lang="ru-RU" sz="2400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66585"/>
              </p:ext>
            </p:extLst>
          </p:nvPr>
        </p:nvGraphicFramePr>
        <p:xfrm>
          <a:off x="611560" y="4005064"/>
          <a:ext cx="7574855" cy="194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4459"/>
                <a:gridCol w="2525198"/>
                <a:gridCol w="2525198"/>
              </a:tblGrid>
              <a:tr h="512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Деятельность 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Управление познавательной деятельностью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313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Вступительное слово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/приветствие учащихся; отметить отсутствующих; постановка целей и задач урока/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Слушают </a:t>
                      </a:r>
                      <a:r>
                        <a:rPr lang="ru-RU" sz="1200" dirty="0">
                          <a:effectLst/>
                          <a:hlinkClick r:id="rId2" action="ppaction://hlinksldjump"/>
                        </a:rPr>
                        <a:t>/рассматривают листы</a:t>
                      </a:r>
                      <a:r>
                        <a:rPr lang="ru-RU" sz="1200" dirty="0">
                          <a:effectLst/>
                        </a:rPr>
                        <a:t>/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81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II. Повторение раннее изученного материала /актуализация опорных знаний/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81869"/>
              </p:ext>
            </p:extLst>
          </p:nvPr>
        </p:nvGraphicFramePr>
        <p:xfrm>
          <a:off x="899593" y="2601308"/>
          <a:ext cx="7027747" cy="32759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8641"/>
                <a:gridCol w="3810465"/>
                <a:gridCol w="1608641"/>
              </a:tblGrid>
              <a:tr h="1085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Деятельность 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Управление познавательной деятельностью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89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Предлагает выполнить тест (приложение 1), проверить правильность выполнения; заполнить лист самооценки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Учащиеся выполняют Тест 1,2 (</a:t>
                      </a:r>
                      <a:r>
                        <a:rPr lang="ru-RU" sz="1200" dirty="0">
                          <a:effectLst/>
                          <a:hlinkClick r:id="rId2" action="ppaction://hlinksldjump"/>
                        </a:rPr>
                        <a:t>Приложение 1</a:t>
                      </a:r>
                      <a:r>
                        <a:rPr lang="ru-RU" sz="1200" dirty="0">
                          <a:effectLst/>
                        </a:rPr>
                        <a:t>) – по вариантам. После выполнения теста учащиеся могут просмотреть результат тестирования, который они выставляют в лист самооценки. 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77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 III. Основная часть урока. </a:t>
            </a:r>
            <a:r>
              <a:rPr lang="ru-RU" dirty="0"/>
              <a:t>/</a:t>
            </a:r>
            <a:r>
              <a:rPr lang="ru-RU" b="1" dirty="0"/>
              <a:t>Исследовательская деятельность учащихся./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689148"/>
              </p:ext>
            </p:extLst>
          </p:nvPr>
        </p:nvGraphicFramePr>
        <p:xfrm>
          <a:off x="683568" y="2340704"/>
          <a:ext cx="7142807" cy="35365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0471"/>
                <a:gridCol w="2381168"/>
                <a:gridCol w="2381168"/>
              </a:tblGrid>
              <a:tr h="5020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Управление познавательной деятельностью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345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Предлагает выполнить </a:t>
                      </a:r>
                      <a:r>
                        <a:rPr lang="ru-RU" sz="1200" dirty="0">
                          <a:effectLst/>
                          <a:hlinkClick r:id="rId2" action="ppaction://hlinksldjump"/>
                        </a:rPr>
                        <a:t>экспериментальное  задание </a:t>
                      </a:r>
                      <a:r>
                        <a:rPr lang="ru-RU" sz="1200" dirty="0">
                          <a:effectLst/>
                        </a:rPr>
                        <a:t>/самостоятельно/; сделать выводы.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Подводит общий итог - формулирует закон Ома.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Заполнить лист самооценки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hlinkClick r:id="rId3" action="ppaction://hlinksldjump"/>
                        </a:rPr>
                        <a:t>Выполняют экспериментальное </a:t>
                      </a:r>
                      <a:r>
                        <a:rPr lang="ru-RU" sz="1200" dirty="0">
                          <a:effectLst/>
                        </a:rPr>
                        <a:t>задание;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Делают выводы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Заполняют листы самооценки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17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Закрепление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340263"/>
              </p:ext>
            </p:extLst>
          </p:nvPr>
        </p:nvGraphicFramePr>
        <p:xfrm>
          <a:off x="611560" y="1920080"/>
          <a:ext cx="7214815" cy="3813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4469"/>
                <a:gridCol w="2405173"/>
                <a:gridCol w="2405173"/>
              </a:tblGrid>
              <a:tr h="400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Управление познавательной деятельностью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12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Предлагает  решить задачи 1,2 по вариантам /</a:t>
                      </a:r>
                      <a:r>
                        <a:rPr lang="ru-RU" sz="1200" dirty="0">
                          <a:effectLst/>
                          <a:hlinkClick r:id="rId2" action="ppaction://hlinksldjump"/>
                        </a:rPr>
                        <a:t>Приложение 1/; </a:t>
                      </a:r>
                      <a:r>
                        <a:rPr lang="ru-RU" sz="1200" dirty="0">
                          <a:effectLst/>
                        </a:rPr>
                        <a:t>проверить правильность решения; заполнить лист самооценки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Решают задачи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 Решив задачу, учащиеся должны ввести ответ в поле “Ответа” и нажать на кнопку “Проверить”, после чего они узнают, правильно ли решена задача.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Решив задачи, учащиеся выставляют себе оценку в лист самооценки (Приложение 2) и выводят итоговую оценку (ср. арифметическую).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2074"/>
          </a:xfrm>
        </p:spPr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764704"/>
            <a:ext cx="7924800" cy="5616624"/>
          </a:xfrm>
        </p:spPr>
        <p:txBody>
          <a:bodyPr/>
          <a:lstStyle/>
          <a:p>
            <a:r>
              <a:rPr lang="ru-RU" dirty="0" smtClean="0"/>
              <a:t>Итог </a:t>
            </a:r>
            <a:r>
              <a:rPr lang="ru-RU" dirty="0" smtClean="0"/>
              <a:t>урока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Домашнее задание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17532"/>
              </p:ext>
            </p:extLst>
          </p:nvPr>
        </p:nvGraphicFramePr>
        <p:xfrm>
          <a:off x="1187624" y="1196752"/>
          <a:ext cx="6508750" cy="2051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9160"/>
                <a:gridCol w="2169795"/>
                <a:gridCol w="2169795"/>
              </a:tblGrid>
              <a:tr h="87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Управление познавательной деятельностью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4255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Достигли ли вы тех целей, которые поставили в начале урока?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На что вам стоит обратить внимание при подготовке к следующему уроку?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Выставление оценок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Отвечают на вопросы /анализируют свою деятельность на уроке/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544045"/>
              </p:ext>
            </p:extLst>
          </p:nvPr>
        </p:nvGraphicFramePr>
        <p:xfrm>
          <a:off x="1043608" y="4149080"/>
          <a:ext cx="6868790" cy="252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9150"/>
                <a:gridCol w="2289820"/>
                <a:gridCol w="2289820"/>
              </a:tblGrid>
              <a:tr h="1008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Деятельность учащихся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Управление познавательной деятельностью учащегося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11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§44; вопросы к параграфу; Упр.19. (Перышкин А.В., Дрофа, 2005), электронный урок (для тех, у кого дома есть ПК)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7200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Запись задания в дневники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209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самооценки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51333840"/>
              </p:ext>
            </p:extLst>
          </p:nvPr>
        </p:nvGraphicFramePr>
        <p:xfrm>
          <a:off x="1043608" y="1628800"/>
          <a:ext cx="6984776" cy="4104455"/>
        </p:xfrm>
        <a:graphic>
          <a:graphicData uri="http://schemas.openxmlformats.org/drawingml/2006/table">
            <a:tbl>
              <a:tblPr/>
              <a:tblGrid>
                <a:gridCol w="1539881"/>
                <a:gridCol w="2389471"/>
                <a:gridCol w="1764815"/>
                <a:gridCol w="1290609"/>
              </a:tblGrid>
              <a:tr h="106411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Лист самооценки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4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Фамилия, имя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21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Тест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Изучение нового материала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Решение задач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Итог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064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215868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4300" cap="flat" cmpd="dbl" algn="ctr">
                      <a:solidFill>
                        <a:srgbClr val="6324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683568" y="6237312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14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200" dirty="0">
                <a:hlinkClick r:id="rId2" action="ppaction://hlinkfile"/>
              </a:rPr>
              <a:t>/повторение, теория</a:t>
            </a:r>
            <a:r>
              <a:rPr lang="ru-RU" sz="3200" dirty="0" smtClean="0">
                <a:hlinkClick r:id="rId2" action="ppaction://hlinkfile"/>
              </a:rPr>
              <a:t>, эксперимент</a:t>
            </a:r>
            <a:r>
              <a:rPr lang="ru-RU" sz="3200" dirty="0">
                <a:hlinkClick r:id="rId2" action="ppaction://hlinkfile"/>
              </a:rPr>
              <a:t>, тесты, задачи 1,2/</a:t>
            </a:r>
            <a:endParaRPr lang="ru-RU" sz="3200" dirty="0"/>
          </a:p>
          <a:p>
            <a:endParaRPr lang="ru-RU" dirty="0"/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115616" y="6237312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01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ход эксперимента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1374973"/>
              </p:ext>
            </p:extLst>
          </p:nvPr>
        </p:nvGraphicFramePr>
        <p:xfrm>
          <a:off x="323528" y="4581129"/>
          <a:ext cx="3744416" cy="19609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3670"/>
                <a:gridCol w="1970746"/>
              </a:tblGrid>
              <a:tr h="3921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U= </a:t>
                      </a:r>
                      <a:r>
                        <a:rPr lang="en-US" sz="1400" dirty="0" err="1">
                          <a:effectLst/>
                        </a:rPr>
                        <a:t>const</a:t>
                      </a:r>
                      <a:r>
                        <a:rPr lang="ru-RU" sz="1400" dirty="0">
                          <a:effectLst/>
                        </a:rPr>
                        <a:t>,В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</a:t>
                      </a:r>
                      <a:r>
                        <a:rPr lang="en-US" sz="1400">
                          <a:effectLst/>
                        </a:rPr>
                        <a:t>R</a:t>
                      </a:r>
                      <a:r>
                        <a:rPr lang="ru-RU" sz="1400">
                          <a:effectLst/>
                        </a:rPr>
                        <a:t>, Ом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r>
                        <a:rPr lang="ru-RU" sz="1400">
                          <a:effectLst/>
                        </a:rPr>
                        <a:t>, 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92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165638"/>
              </p:ext>
            </p:extLst>
          </p:nvPr>
        </p:nvGraphicFramePr>
        <p:xfrm>
          <a:off x="5004048" y="4869158"/>
          <a:ext cx="3054102" cy="1656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6680"/>
                <a:gridCol w="1607422"/>
              </a:tblGrid>
              <a:tr h="33123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R= const</a:t>
                      </a:r>
                      <a:r>
                        <a:rPr lang="ru-RU" sz="1400">
                          <a:effectLst/>
                        </a:rPr>
                        <a:t>, Ом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r>
                        <a:rPr lang="ru-RU" sz="1400">
                          <a:effectLst/>
                        </a:rPr>
                        <a:t>, 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r>
                        <a:rPr lang="ru-RU" sz="1400">
                          <a:effectLst/>
                        </a:rPr>
                        <a:t>, 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1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1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31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13047" y="1077997"/>
            <a:ext cx="7920880" cy="31393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При постоянном напряжении: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заполни табл. 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Сделайте вывод по результатам эксперимента и запишите его в тетрадь.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При постоянном сопротивлении: заполни табл. 2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Сделайте вывод по результатам эксперимента и запишите его в тетрадь.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Объедините оба вывода, и Вы получите закон Ома для участка цепи.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Запишите закон Ома для участка цепи математически.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Сравните вашу формулировку закона Ома для участка цепи с той, которая дана в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Теории.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лево 13">
            <a:hlinkClick r:id="rId2" action="ppaction://hlinksldjump"/>
          </p:cNvPr>
          <p:cNvSpPr/>
          <p:nvPr/>
        </p:nvSpPr>
        <p:spPr>
          <a:xfrm>
            <a:off x="8433927" y="6309320"/>
            <a:ext cx="458553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463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Теория</a:t>
            </a:r>
            <a:r>
              <a:rPr lang="ru-RU" sz="4000" b="1" i="1" dirty="0" smtClean="0"/>
              <a:t>: </a:t>
            </a:r>
            <a:r>
              <a:rPr lang="ru-RU" sz="1800" b="1" i="1" u="sng" dirty="0" smtClean="0"/>
              <a:t>Управление </a:t>
            </a:r>
            <a:r>
              <a:rPr lang="ru-RU" sz="1800" b="1" i="1" u="sng" dirty="0"/>
              <a:t>познавательной деятельностью учащегося</a:t>
            </a:r>
            <a:endParaRPr lang="ru-RU" sz="1800" b="1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600200"/>
            <a:ext cx="8496944" cy="4997152"/>
          </a:xfrm>
        </p:spPr>
        <p:txBody>
          <a:bodyPr>
            <a:normAutofit/>
          </a:bodyPr>
          <a:lstStyle/>
          <a:p>
            <a:r>
              <a:rPr lang="ru-RU" dirty="0"/>
              <a:t>Современная дидактика трактует обучение как процесс управления усвоением знаний, управления познавательной деятельностью учащихся в специально организованной учебной среде. Этот процесс обладает всеми характерными признаками системы управления: имеет цель обучения, объект обучения (в качестве которого выступают учащиеся), субъект управления (преподаватель или компьютерная программа.), где вырабатываются управляющие воздействия, поступающие к объекту управления, и канал обратной связи. </a:t>
            </a:r>
          </a:p>
          <a:p>
            <a:r>
              <a:rPr lang="ru-RU" dirty="0"/>
              <a:t> </a:t>
            </a:r>
            <a:r>
              <a:rPr lang="ru-RU" dirty="0" smtClean="0"/>
              <a:t>Рассмотрим </a:t>
            </a:r>
            <a:r>
              <a:rPr lang="ru-RU" dirty="0"/>
              <a:t>процесс управления познавательной деятельностью в традиционной форме при индивидуальном обучении. Будем считать, что преподавателем осуществляется заранее спроектированный дидактический процесс в соответствии с целями обучения. Этот дидактический процесс должен быть заранее сформирован для каждого учащегося и является формой прямого управления познавательной деятельностью.</a:t>
            </a:r>
          </a:p>
          <a:p>
            <a:r>
              <a:rPr lang="ru-RU" dirty="0"/>
              <a:t> </a:t>
            </a:r>
            <a:r>
              <a:rPr lang="ru-RU" dirty="0" smtClean="0"/>
              <a:t>В </a:t>
            </a:r>
            <a:r>
              <a:rPr lang="ru-RU" dirty="0"/>
              <a:t>принципе, этот процесс должен давать однозначный и гарантированный результат, соответственно запланированной цели обучения. Однако наше знание о природе обучения и обучаемого далеко несовершенно, и в реальном процессе обучения по разным причинам возможны различные отклонения от запланированного процесса, все вероятности которых предугадать практически невозможно. </a:t>
            </a:r>
            <a:r>
              <a:rPr lang="ru-RU" b="1" dirty="0"/>
              <a:t>Что в этом случае делает учитель?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97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solidFill>
                  <a:srgbClr val="FF0000"/>
                </a:solidFill>
              </a:rPr>
              <a:t>Теория</a:t>
            </a:r>
            <a:r>
              <a:rPr lang="ru-RU" sz="6000" b="1" i="1" dirty="0"/>
              <a:t>: </a:t>
            </a:r>
            <a:r>
              <a:rPr lang="ru-RU" sz="1800" b="1" i="1" u="sng" dirty="0"/>
              <a:t>Управление познавательной деятельностью учащегося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/>
              <a:t>Представляет </a:t>
            </a:r>
            <a:r>
              <a:rPr lang="ru-RU" sz="3200" dirty="0"/>
              <a:t>учебный материал, в том числе и для самостоятельной работы</a:t>
            </a:r>
            <a:r>
              <a:rPr lang="ru-RU" sz="3200" dirty="0" smtClean="0"/>
              <a:t>;</a:t>
            </a:r>
            <a:endParaRPr lang="ru-RU" sz="3200" dirty="0"/>
          </a:p>
          <a:p>
            <a:pPr>
              <a:lnSpc>
                <a:spcPct val="150000"/>
              </a:lnSpc>
            </a:pPr>
            <a:r>
              <a:rPr lang="ru-RU" sz="3200" dirty="0" smtClean="0"/>
              <a:t>Наблюдает </a:t>
            </a:r>
            <a:r>
              <a:rPr lang="ru-RU" sz="3200" dirty="0"/>
              <a:t>за деятельностью учащихся;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Контролирует </a:t>
            </a:r>
            <a:r>
              <a:rPr lang="ru-RU" sz="3200" dirty="0"/>
              <a:t>ее ход;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Корректирует </a:t>
            </a:r>
            <a:r>
              <a:rPr lang="ru-RU" sz="3200" dirty="0"/>
              <a:t>усвоение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70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solidFill>
                  <a:srgbClr val="FF0000"/>
                </a:solidFill>
              </a:rPr>
              <a:t>Теория</a:t>
            </a:r>
            <a:r>
              <a:rPr lang="ru-RU" sz="6000" b="1" i="1" dirty="0"/>
              <a:t>: </a:t>
            </a:r>
            <a:r>
              <a:rPr lang="ru-RU" sz="1800" b="1" i="1" u="sng" dirty="0"/>
              <a:t>Управление познавательной деятельностью учащегося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600200"/>
            <a:ext cx="8066856" cy="4853136"/>
          </a:xfrm>
        </p:spPr>
        <p:txBody>
          <a:bodyPr>
            <a:normAutofit/>
          </a:bodyPr>
          <a:lstStyle/>
          <a:p>
            <a:r>
              <a:rPr lang="ru-RU" sz="2000" dirty="0"/>
              <a:t>Другими словами, учитель </a:t>
            </a:r>
            <a:r>
              <a:rPr lang="ru-RU" sz="2000" b="1" dirty="0"/>
              <a:t>теперь управляет познавательной деятельностью учащегося на основе обратной связи</a:t>
            </a:r>
            <a:r>
              <a:rPr lang="ru-RU" sz="2000" dirty="0"/>
              <a:t>. Управление обучением со стороны учителя это не хаотическая и произвольная деятельность по наблюдению, контролю и коррекции, а также вполне упорядоченная и целенаправленная деятельность, подчиняющаяся заранее выбранной стратегии. 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Наблюдая </a:t>
            </a:r>
            <a:r>
              <a:rPr lang="ru-RU" sz="2000" dirty="0"/>
              <a:t>за поведением учащегося при его работе с учебным материалом, учитель может сделать определенные заключения о, например, доступности материала, об усталости учащегося, предпочтениях и т.п. и подстраивать дидактический процесс под конкретные характеристики учащегося. Однако, при компьютерном обучении, наблюдение затруднено ввиду очевидных трудностей, хотя имеются идеи реализации компьютерного наблюдения, в том числе и с помощью специальных датчиков.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solidFill>
                  <a:srgbClr val="FF0000"/>
                </a:solidFill>
              </a:rPr>
              <a:t>Теория</a:t>
            </a:r>
            <a:r>
              <a:rPr lang="ru-RU" sz="6000" b="1" i="1" dirty="0"/>
              <a:t>: </a:t>
            </a:r>
            <a:r>
              <a:rPr lang="ru-RU" sz="1800" b="1" i="1" u="sng" dirty="0"/>
              <a:t>Управление познавательной деятельностью учащегося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600200"/>
            <a:ext cx="8280920" cy="4781128"/>
          </a:xfrm>
        </p:spPr>
        <p:txBody>
          <a:bodyPr>
            <a:normAutofit lnSpcReduction="10000"/>
          </a:bodyPr>
          <a:lstStyle/>
          <a:p>
            <a:r>
              <a:rPr lang="ru-RU" sz="2400" u="sng" dirty="0"/>
              <a:t>О значении обратной связи в обучении известно давно. Без точной обратной связи трудно научиться даже несложным действиям.</a:t>
            </a:r>
            <a:endParaRPr lang="ru-RU" sz="2400" dirty="0"/>
          </a:p>
          <a:p>
            <a:r>
              <a:rPr lang="ru-RU" sz="2400" dirty="0"/>
              <a:t> </a:t>
            </a:r>
            <a:r>
              <a:rPr lang="ru-RU" sz="2400" dirty="0" smtClean="0"/>
              <a:t>Обратная </a:t>
            </a:r>
            <a:r>
              <a:rPr lang="ru-RU" sz="2400" dirty="0"/>
              <a:t>связь должна нести сведения не только о правильности или неправильности конечного результата, но и давать возможность осуществлять диагностику хода процесса, следить за действиями обучаемого.</a:t>
            </a:r>
          </a:p>
          <a:p>
            <a:r>
              <a:rPr lang="ru-RU" sz="2400" dirty="0"/>
              <a:t> </a:t>
            </a:r>
            <a:r>
              <a:rPr lang="ru-RU" sz="2400" dirty="0" smtClean="0"/>
              <a:t>В </a:t>
            </a:r>
            <a:r>
              <a:rPr lang="ru-RU" sz="2400" dirty="0"/>
              <a:t>самом деле, учебный процесс организуется ведь не ради получения правильных ответов от учащихся, а для обучения их тем познавательным действиям, которые ведут к этим ответам. Следовательно, контролировать надо содержание формируемых действий</a:t>
            </a:r>
            <a:r>
              <a:rPr lang="ru-RU" sz="2400" dirty="0" smtClean="0"/>
              <a:t>.</a:t>
            </a:r>
            <a:r>
              <a:rPr lang="ru-RU" sz="24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57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/>
              <a:t>Теория: </a:t>
            </a:r>
            <a:r>
              <a:rPr lang="ru-RU" sz="1800" b="1" i="1" u="sng" dirty="0"/>
              <a:t>Управление познавательной деятельностью учащегося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637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u="sng" dirty="0"/>
              <a:t>Обратная связь должна нести следующую информацию: </a:t>
            </a:r>
            <a:endParaRPr lang="ru-RU" sz="2800" dirty="0"/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r>
              <a:rPr lang="ru-RU" sz="2400" dirty="0" smtClean="0"/>
              <a:t>выполняет </a:t>
            </a:r>
            <a:r>
              <a:rPr lang="ru-RU" sz="2400" dirty="0"/>
              <a:t>ли обучаемый, то действие, которое намечено; </a:t>
            </a:r>
          </a:p>
          <a:p>
            <a:r>
              <a:rPr lang="ru-RU" sz="2400" dirty="0" smtClean="0"/>
              <a:t>правильно </a:t>
            </a:r>
            <a:r>
              <a:rPr lang="ru-RU" sz="2400" dirty="0"/>
              <a:t>ли его выполняет;</a:t>
            </a:r>
          </a:p>
          <a:p>
            <a:r>
              <a:rPr lang="ru-RU" sz="2400" dirty="0" smtClean="0"/>
              <a:t>соответствует </a:t>
            </a:r>
            <a:r>
              <a:rPr lang="ru-RU" sz="2400" dirty="0"/>
              <a:t>ли форма действия данному этапу усвоения;</a:t>
            </a:r>
          </a:p>
          <a:p>
            <a:r>
              <a:rPr lang="ru-RU" sz="2400" dirty="0" smtClean="0"/>
              <a:t>формируется </a:t>
            </a:r>
            <a:r>
              <a:rPr lang="ru-RU" sz="2400" dirty="0"/>
              <a:t>ли действие с должной мерой обобщения, освоения (автоматизированности, быстроты выполнения и др.) и т.д</a:t>
            </a:r>
            <a:r>
              <a:rPr lang="ru-RU" sz="2400" dirty="0" smtClean="0"/>
              <a:t>.</a:t>
            </a:r>
            <a:r>
              <a:rPr lang="ru-RU" sz="2400" dirty="0"/>
              <a:t> 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495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solidFill>
                  <a:srgbClr val="FF0000"/>
                </a:solidFill>
              </a:rPr>
              <a:t>Теория</a:t>
            </a:r>
            <a:r>
              <a:rPr lang="ru-RU" sz="6000" b="1" i="1" dirty="0"/>
              <a:t>: </a:t>
            </a:r>
            <a:r>
              <a:rPr lang="ru-RU" sz="1800" b="1" i="1" u="sng" dirty="0"/>
              <a:t>Управление познавательной деятельностью учащегося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600200"/>
            <a:ext cx="8568952" cy="49971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b="1" i="1" u="sng" dirty="0" smtClean="0">
                <a:solidFill>
                  <a:srgbClr val="FF0000"/>
                </a:solidFill>
              </a:rPr>
              <a:t>Возможны </a:t>
            </a:r>
            <a:r>
              <a:rPr lang="ru-RU" sz="2000" b="1" i="1" u="sng" dirty="0">
                <a:solidFill>
                  <a:srgbClr val="FF0000"/>
                </a:solidFill>
              </a:rPr>
              <a:t>два способа управления учебной деятельностью учащегося: разомкнутое (отсроченное) или замкнутое (немедленное) управление.</a:t>
            </a:r>
            <a:endParaRPr lang="ru-RU" sz="2000" dirty="0">
              <a:solidFill>
                <a:srgbClr val="FF0000"/>
              </a:solidFill>
            </a:endParaRPr>
          </a:p>
          <a:p>
            <a:r>
              <a:rPr lang="ru-RU" b="1" i="1" dirty="0"/>
              <a:t> </a:t>
            </a:r>
            <a:r>
              <a:rPr lang="ru-RU" sz="1800" b="1" i="1" u="sng" dirty="0" smtClean="0"/>
              <a:t>При </a:t>
            </a:r>
            <a:r>
              <a:rPr lang="ru-RU" sz="1800" b="1" i="1" u="sng" dirty="0"/>
              <a:t>разомкнутом управлении </a:t>
            </a:r>
            <a:r>
              <a:rPr lang="ru-RU" sz="1800" b="1" i="1" dirty="0"/>
              <a:t>слежение, контроль и коррекция обучения выполняются по конечному результату</a:t>
            </a:r>
            <a:r>
              <a:rPr lang="ru-RU" sz="1800" dirty="0"/>
              <a:t>, достигнутому за относительно продолжительный период обучения, какими могут быть несколько занятий или даже целый семестр. Понятно, что за это время может быть изучено достаточно большое число учебных элементов и выполнена значительная по объему познавательная деятельность. Недостаток такого способа управления состоит в том, что обнаруженные в конце достаточно продолжительного процесса обучения пробелы чаще всего остаются не заполненными как из-за недостатка времени, так из-за трудности их обнаружения и предшествующего невнимания к ним. </a:t>
            </a:r>
          </a:p>
          <a:p>
            <a:r>
              <a:rPr lang="ru-RU" sz="1800" dirty="0"/>
              <a:t> </a:t>
            </a:r>
            <a:r>
              <a:rPr lang="ru-RU" sz="1800" b="1" i="1" u="sng" dirty="0" smtClean="0"/>
              <a:t>При </a:t>
            </a:r>
            <a:r>
              <a:rPr lang="ru-RU" sz="1800" b="1" i="1" u="sng" dirty="0"/>
              <a:t>замкнутом, или немедленном</a:t>
            </a:r>
            <a:r>
              <a:rPr lang="ru-RU" sz="1800" b="1" i="1" dirty="0"/>
              <a:t>, управлении слежение, контроль и коррекция деятельности учащихся по усвоению осуществляются после выполнения каждого этапа познавательной деятельности и усвоения каждого учебного элемента</a:t>
            </a:r>
            <a:r>
              <a:rPr lang="ru-RU" sz="1800" dirty="0"/>
              <a:t>. Управление учением может учитывать индивидуальные особенности каждого учащегося (подготовленность, темп и др.) или подчинять индивидуальность групповым усреднениям.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9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>
                <a:solidFill>
                  <a:srgbClr val="FF0000"/>
                </a:solidFill>
              </a:rPr>
              <a:t>Теория</a:t>
            </a:r>
            <a:r>
              <a:rPr lang="ru-RU" sz="6000" b="1" i="1" dirty="0"/>
              <a:t>: </a:t>
            </a:r>
            <a:r>
              <a:rPr lang="ru-RU" sz="1800" b="1" i="1" u="sng" dirty="0"/>
              <a:t>Управление познавательной деятельностью учащегося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u="sng" dirty="0" smtClean="0"/>
              <a:t>Эффективное учение возможно только при немедленном управлении</a:t>
            </a:r>
            <a:r>
              <a:rPr lang="ru-RU" sz="2000" dirty="0" smtClean="0"/>
              <a:t>, иначе </a:t>
            </a:r>
            <a:r>
              <a:rPr lang="ru-RU" sz="2000" dirty="0"/>
              <a:t>ошибочные действия учащегося не будут своевременно корректироваться, а </a:t>
            </a:r>
            <a:r>
              <a:rPr lang="ru-RU" sz="2000" dirty="0" smtClean="0"/>
              <a:t>наоборот </a:t>
            </a:r>
            <a:r>
              <a:rPr lang="ru-RU" sz="2000" dirty="0"/>
              <a:t>будут укореняться. Кроме того, психологи в многочисленных экспериментах обнаружили, что время реакции  на важные для испытуемого действия превышает некоторое пороговое значение (порядка трех секунд), то интерес, мотивация резко падает.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Наконец</a:t>
            </a:r>
            <a:r>
              <a:rPr lang="ru-RU" sz="2000" dirty="0"/>
              <a:t>, операции управления обучением может совершать сам учитель, могут это делать и соответствующие компьютерные программы. </a:t>
            </a:r>
          </a:p>
          <a:p>
            <a:r>
              <a:rPr lang="ru-RU" sz="2400" dirty="0"/>
              <a:t> </a:t>
            </a:r>
            <a:r>
              <a:rPr lang="ru-RU" sz="2400" b="1" u="sng" dirty="0" smtClean="0"/>
              <a:t>Именно </a:t>
            </a:r>
            <a:r>
              <a:rPr lang="ru-RU" sz="2400" b="1" u="sng" dirty="0"/>
              <a:t>управление учебной деятельностью, а не передача знаний, является механизмом обучения. </a:t>
            </a:r>
            <a:r>
              <a:rPr lang="ru-RU" sz="2400" b="1" dirty="0"/>
              <a:t> 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59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Закон Ома для участка </a:t>
            </a:r>
            <a:r>
              <a:rPr lang="ru-RU" b="1" dirty="0" smtClean="0">
                <a:solidFill>
                  <a:srgbClr val="FF0000"/>
                </a:solidFill>
              </a:rPr>
              <a:t>цепи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Цели: 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  <a:p>
            <a:pPr marL="0" lv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обучающая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– выведение учащимися закона Ома для участка цепи, </a:t>
            </a:r>
            <a:r>
              <a:rPr lang="ru-RU" dirty="0" smtClean="0"/>
              <a:t>обучение самостоятельному </a:t>
            </a:r>
            <a:r>
              <a:rPr lang="ru-RU" dirty="0"/>
              <a:t>мышлению, формирование навыков по применению знаний на практике;</a:t>
            </a:r>
          </a:p>
          <a:p>
            <a:pPr marL="0" lv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развивающая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–</a:t>
            </a:r>
            <a:r>
              <a:rPr lang="ru-RU" dirty="0"/>
              <a:t> способствовать развитию приемов работы с компьютерной техникой, развитию логического мышления, вычислительной культуры, развивать навыки и умения решения задач на использование закона Ома для участка цепи;</a:t>
            </a:r>
          </a:p>
          <a:p>
            <a:pPr marL="0" lv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воспитательная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– воспитывать у учащихся умение самостоятельной работы, познавательный интерес.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Оборудование: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ПК,  </a:t>
            </a:r>
            <a:r>
              <a:rPr lang="ru-RU" dirty="0"/>
              <a:t>Электронный урок (Приложение 1), состоящий из следующих разделов: повторение; Тест 1, Тест 2, Теория; Эксперимент; Закрепление; Задачи 1, Задачи 2.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76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46</TotalTime>
  <Words>889</Words>
  <Application>Microsoft Office PowerPoint</Application>
  <PresentationFormat>Экран (4:3)</PresentationFormat>
  <Paragraphs>159</Paragraphs>
  <Slides>18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Горизонт</vt:lpstr>
      <vt:lpstr>Апекс</vt:lpstr>
      <vt:lpstr>Управление познавательной деятельностью учащихся на уроке физики </vt:lpstr>
      <vt:lpstr>Теория: Управление познавательной деятельностью учащегося</vt:lpstr>
      <vt:lpstr>Теория: Управление познавательной деятельностью учащегося</vt:lpstr>
      <vt:lpstr>Теория: Управление познавательной деятельностью учащегося</vt:lpstr>
      <vt:lpstr>Теория: Управление познавательной деятельностью учащегося</vt:lpstr>
      <vt:lpstr>Теория: Управление познавательной деятельностью учащегося</vt:lpstr>
      <vt:lpstr>Теория: Управление познавательной деятельностью учащегося</vt:lpstr>
      <vt:lpstr>Теория: Управление познавательной деятельностью учащегося</vt:lpstr>
      <vt:lpstr>Практика: </vt:lpstr>
      <vt:lpstr>Практика: </vt:lpstr>
      <vt:lpstr>Практика: </vt:lpstr>
      <vt:lpstr>Практика: </vt:lpstr>
      <vt:lpstr>Практика: </vt:lpstr>
      <vt:lpstr>Практика: </vt:lpstr>
      <vt:lpstr>Практика: </vt:lpstr>
      <vt:lpstr>Лист самооценки</vt:lpstr>
      <vt:lpstr>Приложения</vt:lpstr>
      <vt:lpstr>ход эксперимента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познавательной деятельностью учащихся на уроке физики </dc:title>
  <dc:creator>Дима</dc:creator>
  <cp:lastModifiedBy>Дима</cp:lastModifiedBy>
  <cp:revision>7</cp:revision>
  <dcterms:created xsi:type="dcterms:W3CDTF">2012-03-22T05:45:17Z</dcterms:created>
  <dcterms:modified xsi:type="dcterms:W3CDTF">2012-08-27T05:36:25Z</dcterms:modified>
</cp:coreProperties>
</file>